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424" r:id="rId2"/>
    <p:sldId id="425" r:id="rId3"/>
    <p:sldId id="352" r:id="rId4"/>
    <p:sldId id="382" r:id="rId5"/>
    <p:sldId id="293" r:id="rId6"/>
    <p:sldId id="435" r:id="rId7"/>
    <p:sldId id="410" r:id="rId8"/>
    <p:sldId id="302" r:id="rId9"/>
    <p:sldId id="300" r:id="rId10"/>
    <p:sldId id="301" r:id="rId11"/>
    <p:sldId id="385" r:id="rId12"/>
    <p:sldId id="386" r:id="rId13"/>
    <p:sldId id="312" r:id="rId14"/>
    <p:sldId id="311" r:id="rId15"/>
    <p:sldId id="436" r:id="rId16"/>
    <p:sldId id="421" r:id="rId17"/>
    <p:sldId id="282" r:id="rId18"/>
    <p:sldId id="427" r:id="rId19"/>
    <p:sldId id="280" r:id="rId20"/>
    <p:sldId id="430" r:id="rId21"/>
    <p:sldId id="274" r:id="rId22"/>
    <p:sldId id="367" r:id="rId23"/>
    <p:sldId id="428" r:id="rId24"/>
    <p:sldId id="416" r:id="rId25"/>
    <p:sldId id="422" r:id="rId26"/>
    <p:sldId id="426" r:id="rId27"/>
    <p:sldId id="434" r:id="rId28"/>
    <p:sldId id="34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E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4"/>
    <p:restoredTop sz="94679"/>
  </p:normalViewPr>
  <p:slideViewPr>
    <p:cSldViewPr snapToGrid="0" snapToObjects="1">
      <p:cViewPr varScale="1">
        <p:scale>
          <a:sx n="109" d="100"/>
          <a:sy n="109" d="100"/>
        </p:scale>
        <p:origin x="19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15D90-9BF6-E64D-B29A-1D6EE4742281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B5F26-B25C-F047-AE30-7A14D1EBA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70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916">
              <a:defRPr/>
            </a:pPr>
            <a:r>
              <a:rPr lang="en-US" dirty="0">
                <a:latin typeface="Calibri Light" panose="020F0302020204030204" pitchFamily="34" charset="0"/>
              </a:rPr>
              <a:t>Two guys in New Zealand who do not know how to program invent a language, give it away for free. It develops a cult following and takes on billion dollar industry giants like SAS and Stata.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C0246-2624-46E5-B463-2D0C9E36D9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75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66EA-9DA2-914C-A23D-442723576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5502A4-2BE2-D64B-BE77-A2E6B73D3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A753B-5A5D-8B4D-8251-16C3EEA78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43B95-78D3-9C40-82C0-341B3AB105B9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8A6AE-43CD-7C40-86AA-9B992B152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3A1A1-2456-DE41-A7B0-D191A8F49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C9B8-9D3F-A642-BB69-B116CD92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2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4209-0DBA-F645-8FB5-0A7F4465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24190-52F1-804D-8D1C-07721AEC7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38DE5-6B99-FF4E-AC19-A8346BD9B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43B95-78D3-9C40-82C0-341B3AB105B9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813CD-8F31-A542-98F3-F72B7CF6F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77B27-8376-0548-B1C8-3236D30A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C9B8-9D3F-A642-BB69-B116CD92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45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4AF3BA-CA43-B048-89D6-860B46D6D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FAD19-80DE-F645-97EE-BE099BBE3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3B953-AE83-1649-8EE6-C90278034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43B95-78D3-9C40-82C0-341B3AB105B9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D426C-49B0-B543-96EA-1D4ECEAB3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75EE5-B9AD-284A-A1BA-D60E87293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C9B8-9D3F-A642-BB69-B116CD92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6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D638-147B-4545-A61E-02464BA51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4CBE4-D2CE-8141-981F-DBD56BF4C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B0121-C9FE-AA4D-8A79-799175178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43B95-78D3-9C40-82C0-341B3AB105B9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CA695-7257-B841-AD63-944214114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24601-ED33-B843-B2BB-36C828DC0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C9B8-9D3F-A642-BB69-B116CD92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92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88831-EA0E-E049-BDCC-475CB03B2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FF77F-8B50-B248-8F53-B1EE8AD0E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4AC53-DC5D-6949-AFEE-B24F9B34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43B95-78D3-9C40-82C0-341B3AB105B9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D36B3-7BBD-624B-A343-89EC32BB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4B146-A299-BD4E-9412-CA1F0B14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C9B8-9D3F-A642-BB69-B116CD92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3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7C7C-9A3B-4942-ACE6-221244593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E7158-569A-D34D-9199-A90D7EF84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FA7A5-44F7-FE4C-B9BB-7D4C304E2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B0EF0-E006-5D49-95B2-BF6335B38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43B95-78D3-9C40-82C0-341B3AB105B9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4C9DD-2F55-C349-8932-79E637626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5DB7E-1689-A142-9E4B-DA45CCB4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C9B8-9D3F-A642-BB69-B116CD92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A039-EB6A-B743-B035-9A38D6764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D9DBE-9C3D-C84F-A05F-EB557C2A7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2E693-2F94-EB42-B3E4-3EAD524B0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2E31A-F269-444A-9768-208CFC6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13DBE-8979-A341-B9F2-1ACF7BE07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525995-8DA0-E244-8E71-F1F19EF2B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43B95-78D3-9C40-82C0-341B3AB105B9}" type="datetimeFigureOut">
              <a:rPr lang="en-US" smtClean="0"/>
              <a:t>4/1/19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54784A-F49D-3A4E-A46B-21EF17C30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AD5487-063C-B04C-B98D-F1C5753D0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C9B8-9D3F-A642-BB69-B116CD92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8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F1C4-F05C-8642-A892-744D87BE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FB5A2-70A9-FA47-A99D-E1CA7860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43B95-78D3-9C40-82C0-341B3AB105B9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F04613-3279-6246-84CB-FA68A38D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9C745-554C-9847-9AAC-C53CCC10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C9B8-9D3F-A642-BB69-B116CD92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06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7263EF-A36A-5046-B018-D5C22EFE6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43B95-78D3-9C40-82C0-341B3AB105B9}" type="datetimeFigureOut">
              <a:rPr lang="en-US" smtClean="0"/>
              <a:t>4/1/19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E225EF-6FB5-544B-B86B-9CDF49275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55551-3110-834B-8E55-17F978AA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C9B8-9D3F-A642-BB69-B116CD92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2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B7178-093E-C541-8849-E50A8B6DF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82587-3FFD-7A4E-A0AA-68431E453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71ABB-6E77-2640-BF61-915E30B96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2CFCB-111D-474F-8D92-57A513D8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43B95-78D3-9C40-82C0-341B3AB105B9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0C37D-6B46-9E4D-8B3D-419F24FB0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228B7-C40D-504C-9460-EB2911FA2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C9B8-9D3F-A642-BB69-B116CD92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4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BD417-3951-B649-B8E5-2C7BD87D0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CBB1AF-03B3-0D4C-9583-60E9C8E249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4D8A1-D394-8648-9657-357E00689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39EA-DDAA-1841-8F7A-C5379D0B0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43B95-78D3-9C40-82C0-341B3AB105B9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65571-FD31-974B-8B2F-E7A72E34A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5F85F-2D80-4842-80C8-3745A24A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C9B8-9D3F-A642-BB69-B116CD92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9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C2595D-2EF0-C044-8896-533C038C2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4F8C6-B78F-A946-BBB2-B0A3A5243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0C3B6-6211-0B4E-9383-8FE1F3653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43B95-78D3-9C40-82C0-341B3AB105B9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83BEE-744D-E041-B94E-FD716BEE18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C62AE-AF54-CE4F-AEA7-A471B48B9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7C9B8-9D3F-A642-BB69-B116CD92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8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s4ps.org/ddmp-uw-class-spring-2019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chartsnthings.tumblr.com/post/47670081904/climate-change-crowbars-and-strikeout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eta.rstudioconnect.com/jjallaire/htmlwidgets-showcase-storyboard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8064488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post-gazette.com/local/city/2016/10/11/City-launches-online-service-to-track-building-permits-code-enforcement/stories/201610110044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0D7F-2512-6D41-8D3D-D592C5306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7388"/>
            <a:ext cx="9144000" cy="2914650"/>
          </a:xfrm>
        </p:spPr>
        <p:txBody>
          <a:bodyPr>
            <a:normAutofit fontScale="90000"/>
          </a:bodyPr>
          <a:lstStyle/>
          <a:p>
            <a:r>
              <a:rPr lang="en-US" sz="6700" b="1" dirty="0">
                <a:solidFill>
                  <a:srgbClr val="C00000"/>
                </a:solidFill>
              </a:rPr>
              <a:t>PUBPOL 599:</a:t>
            </a:r>
            <a:br>
              <a:rPr lang="en-US" sz="6700" b="1" dirty="0">
                <a:solidFill>
                  <a:srgbClr val="C00000"/>
                </a:solidFill>
              </a:rPr>
            </a:br>
            <a:r>
              <a:rPr lang="en-US" sz="6700" b="1" dirty="0">
                <a:solidFill>
                  <a:srgbClr val="C00000"/>
                </a:solidFill>
              </a:rPr>
              <a:t>Data-Driven Management and Policy</a:t>
            </a:r>
            <a:br>
              <a:rPr lang="en-US" sz="4000" b="1" dirty="0"/>
            </a:b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A6F955-09C4-5D48-AF2E-85D791266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56258"/>
          </a:xfrm>
        </p:spPr>
        <p:txBody>
          <a:bodyPr>
            <a:noAutofit/>
          </a:bodyPr>
          <a:lstStyle/>
          <a:p>
            <a:r>
              <a:rPr lang="en-US" sz="3600" dirty="0"/>
              <a:t>Foundations of data analytics (in R!) for evidence-based management and policy</a:t>
            </a:r>
          </a:p>
          <a:p>
            <a:endParaRPr lang="en-US" sz="2000" dirty="0"/>
          </a:p>
          <a:p>
            <a:r>
              <a:rPr lang="en-US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José Manuel Magallanes, Ph</a:t>
            </a:r>
            <a:r>
              <a:rPr lang="en-US" sz="3200" dirty="0"/>
              <a:t>D</a:t>
            </a:r>
          </a:p>
          <a:p>
            <a:r>
              <a:rPr lang="en-US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Eric van Holm, PhD.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1262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80" b="23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CA35BC-4377-4F6D-B1F3-B32611DF7896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Compare to:  https://pittsburghpa.buildingeye.com/building</a:t>
            </a:r>
          </a:p>
        </p:txBody>
      </p:sp>
    </p:spTree>
    <p:extLst>
      <p:ext uri="{BB962C8B-B14F-4D97-AF65-F5344CB8AC3E}">
        <p14:creationId xmlns:p14="http://schemas.microsoft.com/office/powerpoint/2010/main" val="2140489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51" y="829215"/>
            <a:ext cx="5778251" cy="517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925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24" y="839346"/>
            <a:ext cx="4883201" cy="258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777" y="0"/>
            <a:ext cx="7886700" cy="994172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chemeClr val="accent1">
                    <a:lumMod val="50000"/>
                  </a:schemeClr>
                </a:solidFill>
                <a:latin typeface="Euphemia" panose="020B0503040102020104" pitchFamily="34" charset="0"/>
              </a:rPr>
              <a:t>From the NYT Blog, </a:t>
            </a:r>
            <a:r>
              <a:rPr lang="en-US" sz="2700" i="1" dirty="0" err="1">
                <a:solidFill>
                  <a:schemeClr val="accent1">
                    <a:lumMod val="50000"/>
                  </a:schemeClr>
                </a:solidFill>
                <a:latin typeface="Euphemia" panose="020B0503040102020104" pitchFamily="34" charset="0"/>
              </a:rPr>
              <a:t>chartsnthings</a:t>
            </a:r>
            <a:endParaRPr lang="en-US" sz="2700" i="1" dirty="0">
              <a:solidFill>
                <a:schemeClr val="accent1">
                  <a:lumMod val="50000"/>
                </a:schemeClr>
              </a:solidFill>
              <a:latin typeface="Euphemia" panose="020B05030401020201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95754" y="5761237"/>
            <a:ext cx="394335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75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http://chartsnthings.tumblr.com/post/47670081904/climate-change-crowbars-and-strikeouts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4AD5C-204F-C845-AB14-0CEE5A64F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525" y="2897579"/>
            <a:ext cx="6060705" cy="32395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8FFE49-53FC-4F4B-913B-4AF03CA1BA10}"/>
              </a:ext>
            </a:extLst>
          </p:cNvPr>
          <p:cNvSpPr txBox="1">
            <a:spLocks/>
          </p:cNvSpPr>
          <p:nvPr/>
        </p:nvSpPr>
        <p:spPr>
          <a:xfrm>
            <a:off x="6067429" y="2333019"/>
            <a:ext cx="5915025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700" cap="all" dirty="0">
                <a:solidFill>
                  <a:srgbClr val="4F81BD">
                    <a:lumMod val="50000"/>
                  </a:srgbClr>
                </a:solidFill>
                <a:latin typeface="Euphemia" panose="020B0503040102020104" pitchFamily="34" charset="0"/>
                <a:cs typeface="Times New Roman" panose="02020603050405020304" pitchFamily="18" charset="0"/>
              </a:rPr>
              <a:t>From A class assignment</a:t>
            </a:r>
            <a:endParaRPr lang="en-US" sz="2700" i="1" cap="all" dirty="0">
              <a:solidFill>
                <a:srgbClr val="4F81BD">
                  <a:lumMod val="50000"/>
                </a:srgbClr>
              </a:solidFill>
              <a:latin typeface="Euphemia" panose="020B05030401020201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956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152650" y="1131094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cap="all" dirty="0">
                <a:solidFill>
                  <a:schemeClr val="accent1">
                    <a:lumMod val="50000"/>
                  </a:schemeClr>
                </a:solidFill>
                <a:latin typeface="Euphemia" panose="020B0503040102020104" pitchFamily="34" charset="0"/>
                <a:cs typeface="Times New Roman" panose="02020603050405020304" pitchFamily="18" charset="0"/>
              </a:rPr>
              <a:t>Geographic information systems</a:t>
            </a:r>
            <a:endParaRPr lang="en-US" sz="2700" i="1" cap="all" dirty="0">
              <a:solidFill>
                <a:schemeClr val="accent1">
                  <a:lumMod val="50000"/>
                </a:schemeClr>
              </a:solidFill>
              <a:latin typeface="Euphemia" panose="020B05030401020201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379" y="1696507"/>
            <a:ext cx="6269940" cy="396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72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1" y="771525"/>
            <a:ext cx="5948082" cy="59387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07153" y="1602669"/>
            <a:ext cx="391737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library(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maptools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library(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readShapePoly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="01-05-2015", proj4string=CRS("+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longlat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+datum=WGS84") )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these.downtown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syr$Nhood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== "Downtown"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downtown &lt;-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these.downtown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, 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these.downtown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 is.na(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these.downtown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] &lt;- F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downtown &lt;-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these.downtown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, ]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dat.dt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 downtown 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color &lt;-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dat.dt$LandUse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== "Parking", "red", NA )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plot( downtown,  border="gray80", col=color, main="Parking Lots" 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64353" y="5369502"/>
            <a:ext cx="13053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(9 lines of code)</a:t>
            </a:r>
          </a:p>
        </p:txBody>
      </p:sp>
    </p:spTree>
    <p:extLst>
      <p:ext uri="{BB962C8B-B14F-4D97-AF65-F5344CB8AC3E}">
        <p14:creationId xmlns:p14="http://schemas.microsoft.com/office/powerpoint/2010/main" val="2915945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C673E-C42A-AB4A-A731-45688154D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65150"/>
            <a:ext cx="120142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69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5154"/>
            <a:ext cx="7772400" cy="1362075"/>
          </a:xfrm>
        </p:spPr>
        <p:txBody>
          <a:bodyPr/>
          <a:lstStyle/>
          <a:p>
            <a:pPr algn="ctr"/>
            <a:r>
              <a:rPr lang="en-US" cap="all" dirty="0">
                <a:solidFill>
                  <a:schemeClr val="accent1">
                    <a:lumMod val="50000"/>
                  </a:schemeClr>
                </a:solidFill>
                <a:latin typeface="Euphemia" panose="020B0503040102020104" pitchFamily="34" charset="0"/>
              </a:rPr>
              <a:t>dashboards</a:t>
            </a:r>
          </a:p>
        </p:txBody>
      </p:sp>
      <p:pic>
        <p:nvPicPr>
          <p:cNvPr id="3" name="Picture 2" descr="Image result for dashboards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92301"/>
            <a:ext cx="9296400" cy="510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40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81" y="408710"/>
            <a:ext cx="4682616" cy="3617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20" y="4373090"/>
            <a:ext cx="1897403" cy="1308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389" y="4373091"/>
            <a:ext cx="2358245" cy="130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7109A-6895-E345-A4D7-17F146E6D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628" y="171204"/>
            <a:ext cx="5850169" cy="551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53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4A2A-C55C-C247-88B0-06288B5D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F4121-61FD-744F-AF7E-B1B5651BE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US" sz="5400" b="1" dirty="0"/>
              <a:t>Foundations of data analytics…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5400" b="1" dirty="0"/>
              <a:t>(in R!)</a:t>
            </a:r>
          </a:p>
          <a:p>
            <a:pPr marL="1143000" indent="-1143000">
              <a:buFont typeface="+mj-lt"/>
              <a:buAutoNum type="arabicPeriod"/>
            </a:pPr>
            <a:endParaRPr lang="en-US" sz="5400" b="1" dirty="0"/>
          </a:p>
          <a:p>
            <a:pPr marL="1143000" indent="-1143000">
              <a:buFont typeface="+mj-lt"/>
              <a:buAutoNum type="arabicPeriod"/>
            </a:pP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164176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E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171" y="762001"/>
            <a:ext cx="8425119" cy="4741332"/>
          </a:xfrm>
          <a:prstGeom prst="rect">
            <a:avLst/>
          </a:prstGeom>
          <a:ln w="28575" cmpd="thinThick">
            <a:solidFill>
              <a:schemeClr val="bg1"/>
            </a:solidFill>
          </a:ln>
          <a:effectLst>
            <a:softEdge rad="177800"/>
          </a:effectLst>
        </p:spPr>
      </p:pic>
      <p:sp>
        <p:nvSpPr>
          <p:cNvPr id="3" name="Rectangle 2"/>
          <p:cNvSpPr/>
          <p:nvPr/>
        </p:nvSpPr>
        <p:spPr>
          <a:xfrm>
            <a:off x="3352800" y="2743200"/>
            <a:ext cx="83820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92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4A2A-C55C-C247-88B0-06288B5D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F4121-61FD-744F-AF7E-B1B5651BE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US" sz="5400" b="1" dirty="0"/>
              <a:t>Foundations of data analytics…</a:t>
            </a:r>
          </a:p>
        </p:txBody>
      </p:sp>
    </p:spTree>
    <p:extLst>
      <p:ext uri="{BB962C8B-B14F-4D97-AF65-F5344CB8AC3E}">
        <p14:creationId xmlns:p14="http://schemas.microsoft.com/office/powerpoint/2010/main" val="3231500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14E008-F7AA-9D49-AE82-D1D653D1B3F4}"/>
              </a:ext>
            </a:extLst>
          </p:cNvPr>
          <p:cNvSpPr/>
          <p:nvPr/>
        </p:nvSpPr>
        <p:spPr>
          <a:xfrm>
            <a:off x="0" y="883050"/>
            <a:ext cx="4470400" cy="51435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FEEF0-10B2-4C72-B7A9-38ED8C0C8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55" y="1035851"/>
            <a:ext cx="3452512" cy="499069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Data science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ecosystem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3984AB-6DC9-BE48-8455-4ACE48FD9B32}"/>
              </a:ext>
            </a:extLst>
          </p:cNvPr>
          <p:cNvGrpSpPr/>
          <p:nvPr/>
        </p:nvGrpSpPr>
        <p:grpSpPr>
          <a:xfrm>
            <a:off x="4963354" y="883049"/>
            <a:ext cx="5704645" cy="4688017"/>
            <a:chOff x="5465638" y="806471"/>
            <a:chExt cx="5500538" cy="5098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61EB225-3959-3A46-875F-DC1E2CBEE38A}"/>
                </a:ext>
              </a:extLst>
            </p:cNvPr>
            <p:cNvGrpSpPr/>
            <p:nvPr/>
          </p:nvGrpSpPr>
          <p:grpSpPr>
            <a:xfrm>
              <a:off x="7658263" y="2702781"/>
              <a:ext cx="1650252" cy="1466500"/>
              <a:chOff x="4332262" y="4848486"/>
              <a:chExt cx="1650252" cy="1466500"/>
            </a:xfrm>
          </p:grpSpPr>
          <p:pic>
            <p:nvPicPr>
              <p:cNvPr id="35" name="Picture 2" descr="https://www.r-project.org/Rlogo.png">
                <a:extLst>
                  <a:ext uri="{FF2B5EF4-FFF2-40B4-BE49-F238E27FC236}">
                    <a16:creationId xmlns:a16="http://schemas.microsoft.com/office/drawing/2014/main" id="{3E37FDC2-3FD4-7945-8866-10A11CF7E0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2262" y="4848486"/>
                <a:ext cx="1428750" cy="1107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0F4A576-6815-3041-8444-275BC9D106DF}"/>
                  </a:ext>
                </a:extLst>
              </p:cNvPr>
              <p:cNvSpPr txBox="1"/>
              <p:nvPr/>
            </p:nvSpPr>
            <p:spPr>
              <a:xfrm>
                <a:off x="4409007" y="5984041"/>
                <a:ext cx="1573507" cy="330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1013" dirty="0">
                    <a:solidFill>
                      <a:prstClr val="black"/>
                    </a:solidFill>
                    <a:latin typeface="Calibri" panose="020F0502020204030204"/>
                  </a:rPr>
                  <a:t>(operating system)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68B9D29-35D7-4C4E-AFC1-5E03E30A3EC4}"/>
                </a:ext>
              </a:extLst>
            </p:cNvPr>
            <p:cNvGrpSpPr/>
            <p:nvPr/>
          </p:nvGrpSpPr>
          <p:grpSpPr>
            <a:xfrm>
              <a:off x="5788043" y="2160599"/>
              <a:ext cx="872461" cy="922260"/>
              <a:chOff x="2207696" y="1212944"/>
              <a:chExt cx="1163281" cy="122968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E63064BB-D845-884C-A6BD-761C2AA78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0158" y="1212944"/>
                <a:ext cx="1126103" cy="1005840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498B4C-1708-824D-B414-3E2BD92DB7B4}"/>
                  </a:ext>
                </a:extLst>
              </p:cNvPr>
              <p:cNvSpPr txBox="1"/>
              <p:nvPr/>
            </p:nvSpPr>
            <p:spPr>
              <a:xfrm>
                <a:off x="2207696" y="2001363"/>
                <a:ext cx="1163281" cy="44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1013" dirty="0">
                    <a:solidFill>
                      <a:srgbClr val="2569BC"/>
                    </a:solidFill>
                    <a:latin typeface="Calibri" panose="020F0502020204030204"/>
                  </a:rPr>
                  <a:t>Statistics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EB85C9-5AEB-F443-BA00-D134258B9034}"/>
                </a:ext>
              </a:extLst>
            </p:cNvPr>
            <p:cNvGrpSpPr/>
            <p:nvPr/>
          </p:nvGrpSpPr>
          <p:grpSpPr>
            <a:xfrm>
              <a:off x="5465638" y="2938859"/>
              <a:ext cx="1440180" cy="1440180"/>
              <a:chOff x="1754767" y="2987978"/>
              <a:chExt cx="1920240" cy="1920240"/>
            </a:xfrm>
          </p:grpSpPr>
          <p:pic>
            <p:nvPicPr>
              <p:cNvPr id="31" name="Picture 4" descr="http://www.endlessicons.com/wp-content/uploads/2012/10/point-graph-icon.png">
                <a:extLst>
                  <a:ext uri="{FF2B5EF4-FFF2-40B4-BE49-F238E27FC236}">
                    <a16:creationId xmlns:a16="http://schemas.microsoft.com/office/drawing/2014/main" id="{DE5D7C97-82D4-B443-9FCD-1342B8B2CE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767" y="2987978"/>
                <a:ext cx="1920240" cy="19202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0F0949-B3A7-D546-BD28-D11CF6C91E0C}"/>
                  </a:ext>
                </a:extLst>
              </p:cNvPr>
              <p:cNvSpPr txBox="1"/>
              <p:nvPr/>
            </p:nvSpPr>
            <p:spPr>
              <a:xfrm>
                <a:off x="2214557" y="4343510"/>
                <a:ext cx="1151883" cy="441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1013" dirty="0">
                    <a:solidFill>
                      <a:srgbClr val="2569BC"/>
                    </a:solidFill>
                    <a:latin typeface="Calibri" panose="020F0502020204030204"/>
                  </a:rPr>
                  <a:t>Graphics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158FD7-EFEA-4B4A-B888-6DCB3430AB15}"/>
                </a:ext>
              </a:extLst>
            </p:cNvPr>
            <p:cNvGrpSpPr/>
            <p:nvPr/>
          </p:nvGrpSpPr>
          <p:grpSpPr>
            <a:xfrm>
              <a:off x="5851049" y="4513876"/>
              <a:ext cx="2929260" cy="1277496"/>
              <a:chOff x="4156242" y="5037668"/>
              <a:chExt cx="3905680" cy="1703328"/>
            </a:xfrm>
          </p:grpSpPr>
          <p:pic>
            <p:nvPicPr>
              <p:cNvPr id="29" name="Picture 14" descr="http://www.endlessicons.com/wp-content/uploads/2012/12/world-map-icon-614x460.png">
                <a:extLst>
                  <a:ext uri="{FF2B5EF4-FFF2-40B4-BE49-F238E27FC236}">
                    <a16:creationId xmlns:a16="http://schemas.microsoft.com/office/drawing/2014/main" id="{D9D594A0-AF65-BD43-BE0B-71BBBDCC5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873" b="26906"/>
              <a:stretch/>
            </p:blipFill>
            <p:spPr bwMode="auto">
              <a:xfrm>
                <a:off x="4156242" y="5037668"/>
                <a:ext cx="3905680" cy="1352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66843D1-CC68-DF49-8D94-2F6425150BDE}"/>
                  </a:ext>
                </a:extLst>
              </p:cNvPr>
              <p:cNvSpPr txBox="1"/>
              <p:nvPr/>
            </p:nvSpPr>
            <p:spPr>
              <a:xfrm>
                <a:off x="5713449" y="6299735"/>
                <a:ext cx="636071" cy="44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1013" dirty="0">
                    <a:solidFill>
                      <a:srgbClr val="2569BC"/>
                    </a:solidFill>
                    <a:latin typeface="Calibri" panose="020F0502020204030204"/>
                  </a:rPr>
                  <a:t>GIS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F0299A-5BBB-AE4E-8261-59C7D3FD4EF0}"/>
                </a:ext>
              </a:extLst>
            </p:cNvPr>
            <p:cNvGrpSpPr/>
            <p:nvPr/>
          </p:nvGrpSpPr>
          <p:grpSpPr>
            <a:xfrm>
              <a:off x="7826159" y="806471"/>
              <a:ext cx="1488014" cy="1513850"/>
              <a:chOff x="8291277" y="734963"/>
              <a:chExt cx="1984019" cy="2018467"/>
            </a:xfrm>
          </p:grpSpPr>
          <p:pic>
            <p:nvPicPr>
              <p:cNvPr id="27" name="Picture 12" descr="https://www.klipfolio.com/sites/all/themes/klipfolio_theme/img/icons/icon-klipstarts.png">
                <a:extLst>
                  <a:ext uri="{FF2B5EF4-FFF2-40B4-BE49-F238E27FC236}">
                    <a16:creationId xmlns:a16="http://schemas.microsoft.com/office/drawing/2014/main" id="{9FC9AFB0-A320-5940-B50E-E2DF6DB608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1138" y="734963"/>
                <a:ext cx="1724296" cy="1097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CB0D9D-7814-D148-8EAB-7D267E9CB239}"/>
                  </a:ext>
                </a:extLst>
              </p:cNvPr>
              <p:cNvSpPr txBox="1"/>
              <p:nvPr/>
            </p:nvSpPr>
            <p:spPr>
              <a:xfrm>
                <a:off x="8291277" y="1757944"/>
                <a:ext cx="1984019" cy="9954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13" dirty="0">
                    <a:solidFill>
                      <a:srgbClr val="2569BC"/>
                    </a:solidFill>
                    <a:latin typeface="Calibri" panose="020F0502020204030204"/>
                  </a:rPr>
                  <a:t>Dynamics</a:t>
                </a:r>
              </a:p>
              <a:p>
                <a:pPr algn="ctr" defTabSz="685800">
                  <a:defRPr/>
                </a:pPr>
                <a:r>
                  <a:rPr lang="en-US" sz="1013" dirty="0">
                    <a:solidFill>
                      <a:srgbClr val="2569BC"/>
                    </a:solidFill>
                    <a:latin typeface="Calibri" panose="020F0502020204030204"/>
                  </a:rPr>
                  <a:t>Web Applications</a:t>
                </a:r>
              </a:p>
              <a:p>
                <a:pPr algn="ctr" defTabSz="685800">
                  <a:defRPr/>
                </a:pPr>
                <a:r>
                  <a:rPr lang="en-US" sz="1013" dirty="0">
                    <a:solidFill>
                      <a:srgbClr val="2569BC"/>
                    </a:solidFill>
                    <a:latin typeface="Calibri" panose="020F0502020204030204"/>
                  </a:rPr>
                  <a:t>(Dashboards)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6183A7-FBBE-3F42-A1EA-04F1F91F5E79}"/>
                </a:ext>
              </a:extLst>
            </p:cNvPr>
            <p:cNvGrpSpPr/>
            <p:nvPr/>
          </p:nvGrpSpPr>
          <p:grpSpPr>
            <a:xfrm>
              <a:off x="9547952" y="1317666"/>
              <a:ext cx="961439" cy="993688"/>
              <a:chOff x="5500045" y="4827650"/>
              <a:chExt cx="1281919" cy="1324918"/>
            </a:xfrm>
          </p:grpSpPr>
          <p:pic>
            <p:nvPicPr>
              <p:cNvPr id="25" name="Picture 2" descr="http://logicoy.com/wp-content/uploads/2015/07/clipart-plug-icon-512x512-bc4d.png">
                <a:extLst>
                  <a:ext uri="{FF2B5EF4-FFF2-40B4-BE49-F238E27FC236}">
                    <a16:creationId xmlns:a16="http://schemas.microsoft.com/office/drawing/2014/main" id="{A5363AD4-3E8F-0A42-BDD8-ED3AFEB4A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8217" y="4827650"/>
                <a:ext cx="1103747" cy="1097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671A1F-D3D7-BB4E-98BA-C10C90F971FC}"/>
                  </a:ext>
                </a:extLst>
              </p:cNvPr>
              <p:cNvSpPr txBox="1"/>
              <p:nvPr/>
            </p:nvSpPr>
            <p:spPr>
              <a:xfrm>
                <a:off x="5500045" y="5711307"/>
                <a:ext cx="1223128" cy="44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1013" dirty="0">
                    <a:solidFill>
                      <a:srgbClr val="2569BC"/>
                    </a:solidFill>
                    <a:latin typeface="Calibri" panose="020F0502020204030204"/>
                  </a:rPr>
                  <a:t>Data APIs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1721F8F-F20B-9F40-AB2C-94EE7765B4C0}"/>
                </a:ext>
              </a:extLst>
            </p:cNvPr>
            <p:cNvGrpSpPr/>
            <p:nvPr/>
          </p:nvGrpSpPr>
          <p:grpSpPr>
            <a:xfrm>
              <a:off x="9616271" y="4210306"/>
              <a:ext cx="1094745" cy="1410626"/>
              <a:chOff x="10431475" y="2606297"/>
              <a:chExt cx="1094745" cy="141062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3AE8AE-5E07-374B-9DF9-7EBE2ABC1DF1}"/>
                  </a:ext>
                </a:extLst>
              </p:cNvPr>
              <p:cNvSpPr txBox="1"/>
              <p:nvPr/>
            </p:nvSpPr>
            <p:spPr>
              <a:xfrm>
                <a:off x="10431475" y="3478143"/>
                <a:ext cx="1094745" cy="53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13" dirty="0">
                    <a:solidFill>
                      <a:srgbClr val="2569BC"/>
                    </a:solidFill>
                    <a:latin typeface="Calibri" panose="020F0502020204030204"/>
                  </a:rPr>
                  <a:t>Data-Driven</a:t>
                </a:r>
                <a:br>
                  <a:rPr lang="en-US" sz="1013" dirty="0">
                    <a:solidFill>
                      <a:srgbClr val="2569BC"/>
                    </a:solidFill>
                    <a:latin typeface="Calibri" panose="020F0502020204030204"/>
                  </a:rPr>
                </a:br>
                <a:r>
                  <a:rPr lang="en-US" sz="1013" dirty="0">
                    <a:solidFill>
                      <a:srgbClr val="2569BC"/>
                    </a:solidFill>
                    <a:latin typeface="Calibri" panose="020F0502020204030204"/>
                  </a:rPr>
                  <a:t>Documents</a:t>
                </a:r>
              </a:p>
            </p:txBody>
          </p:sp>
          <p:pic>
            <p:nvPicPr>
              <p:cNvPr id="24" name="Picture 2" descr="Image result for markdown icon">
                <a:extLst>
                  <a:ext uri="{FF2B5EF4-FFF2-40B4-BE49-F238E27FC236}">
                    <a16:creationId xmlns:a16="http://schemas.microsoft.com/office/drawing/2014/main" id="{F9C87B29-4E95-734F-B417-030AB549F0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19338" y="2606297"/>
                <a:ext cx="919018" cy="9190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5EB2AB2-3D5F-C44D-B205-1E7AFA86E807}"/>
                </a:ext>
              </a:extLst>
            </p:cNvPr>
            <p:cNvGrpSpPr/>
            <p:nvPr/>
          </p:nvGrpSpPr>
          <p:grpSpPr>
            <a:xfrm>
              <a:off x="10218318" y="2696300"/>
              <a:ext cx="747858" cy="1150688"/>
              <a:chOff x="6501746" y="1486557"/>
              <a:chExt cx="747858" cy="1150688"/>
            </a:xfrm>
          </p:grpSpPr>
          <p:pic>
            <p:nvPicPr>
              <p:cNvPr id="21" name="Picture 4" descr="Image result for open data icon">
                <a:extLst>
                  <a:ext uri="{FF2B5EF4-FFF2-40B4-BE49-F238E27FC236}">
                    <a16:creationId xmlns:a16="http://schemas.microsoft.com/office/drawing/2014/main" id="{9C40B7AE-76C5-3344-9091-2B5B6358C4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01746" y="1486557"/>
                <a:ext cx="717081" cy="611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A49EE2-BC61-B549-A746-684E74BFDFA8}"/>
                  </a:ext>
                </a:extLst>
              </p:cNvPr>
              <p:cNvSpPr txBox="1"/>
              <p:nvPr/>
            </p:nvSpPr>
            <p:spPr>
              <a:xfrm>
                <a:off x="6618663" y="2098465"/>
                <a:ext cx="630941" cy="53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13" dirty="0">
                    <a:solidFill>
                      <a:srgbClr val="2569BC"/>
                    </a:solidFill>
                    <a:latin typeface="Calibri" panose="020F0502020204030204"/>
                  </a:rPr>
                  <a:t>Open</a:t>
                </a:r>
                <a:br>
                  <a:rPr lang="en-US" sz="1013" dirty="0">
                    <a:solidFill>
                      <a:srgbClr val="2569BC"/>
                    </a:solidFill>
                    <a:latin typeface="Calibri" panose="020F0502020204030204"/>
                  </a:rPr>
                </a:br>
                <a:r>
                  <a:rPr lang="en-US" sz="1013" dirty="0">
                    <a:solidFill>
                      <a:srgbClr val="2569BC"/>
                    </a:solidFill>
                    <a:latin typeface="Calibri" panose="020F0502020204030204"/>
                  </a:rPr>
                  <a:t>Data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34C27C2-CF46-BD42-88F4-1A861E164750}"/>
                </a:ext>
              </a:extLst>
            </p:cNvPr>
            <p:cNvGrpSpPr/>
            <p:nvPr/>
          </p:nvGrpSpPr>
          <p:grpSpPr>
            <a:xfrm>
              <a:off x="8536935" y="4861207"/>
              <a:ext cx="744221" cy="1043371"/>
              <a:chOff x="10488027" y="5249399"/>
              <a:chExt cx="744221" cy="1043371"/>
            </a:xfrm>
          </p:grpSpPr>
          <p:pic>
            <p:nvPicPr>
              <p:cNvPr id="19" name="Picture 10" descr="Image result for github icon">
                <a:extLst>
                  <a:ext uri="{FF2B5EF4-FFF2-40B4-BE49-F238E27FC236}">
                    <a16:creationId xmlns:a16="http://schemas.microsoft.com/office/drawing/2014/main" id="{34216CE2-4CE0-2346-AD7C-F7440B77A2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08895" y="5249399"/>
                <a:ext cx="702485" cy="7024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3DC3B2-2861-C44C-AEA8-F9C09E763954}"/>
                  </a:ext>
                </a:extLst>
              </p:cNvPr>
              <p:cNvSpPr txBox="1"/>
              <p:nvPr/>
            </p:nvSpPr>
            <p:spPr>
              <a:xfrm>
                <a:off x="10488027" y="5961825"/>
                <a:ext cx="744221" cy="330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13" dirty="0">
                    <a:solidFill>
                      <a:srgbClr val="2569BC"/>
                    </a:solidFill>
                    <a:latin typeface="Calibri" panose="020F0502020204030204"/>
                  </a:rPr>
                  <a:t>GitHub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5C769C3-7512-5842-8305-3C75D28C3F75}"/>
                </a:ext>
              </a:extLst>
            </p:cNvPr>
            <p:cNvGrpSpPr/>
            <p:nvPr/>
          </p:nvGrpSpPr>
          <p:grpSpPr>
            <a:xfrm>
              <a:off x="6534478" y="1035348"/>
              <a:ext cx="896086" cy="1288847"/>
              <a:chOff x="10924136" y="4183444"/>
              <a:chExt cx="896086" cy="1288847"/>
            </a:xfrm>
          </p:grpSpPr>
          <p:pic>
            <p:nvPicPr>
              <p:cNvPr id="17" name="Picture 12" descr="Image result for stack overflow icon">
                <a:extLst>
                  <a:ext uri="{FF2B5EF4-FFF2-40B4-BE49-F238E27FC236}">
                    <a16:creationId xmlns:a16="http://schemas.microsoft.com/office/drawing/2014/main" id="{25867481-9157-F344-9551-F1D5896541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56490" y="4183444"/>
                <a:ext cx="763732" cy="76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596CC0-89AC-0B44-A11E-70FD8DA94BDA}"/>
                  </a:ext>
                </a:extLst>
              </p:cNvPr>
              <p:cNvSpPr txBox="1"/>
              <p:nvPr/>
            </p:nvSpPr>
            <p:spPr>
              <a:xfrm>
                <a:off x="10924136" y="4933511"/>
                <a:ext cx="895973" cy="53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13" dirty="0">
                    <a:solidFill>
                      <a:srgbClr val="2569BC"/>
                    </a:solidFill>
                    <a:latin typeface="Calibri" panose="020F0502020204030204"/>
                  </a:rPr>
                  <a:t>Stack</a:t>
                </a:r>
              </a:p>
              <a:p>
                <a:pPr algn="ctr" defTabSz="685800">
                  <a:defRPr/>
                </a:pPr>
                <a:r>
                  <a:rPr lang="en-US" sz="1013" dirty="0">
                    <a:solidFill>
                      <a:srgbClr val="2569BC"/>
                    </a:solidFill>
                    <a:latin typeface="Calibri" panose="020F0502020204030204"/>
                  </a:rPr>
                  <a:t>Overflow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4991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14E008-F7AA-9D49-AE82-D1D653D1B3F4}"/>
              </a:ext>
            </a:extLst>
          </p:cNvPr>
          <p:cNvSpPr/>
          <p:nvPr/>
        </p:nvSpPr>
        <p:spPr>
          <a:xfrm>
            <a:off x="0" y="883050"/>
            <a:ext cx="4470400" cy="51435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FEEF0-10B2-4C72-B7A9-38ED8C0C8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55" y="1035851"/>
            <a:ext cx="3452512" cy="499069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Data science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ecosystem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17A2B-DFA1-4DE4-9250-D1CD223A9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672" y="1509983"/>
            <a:ext cx="4863722" cy="389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48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nature.berkeley.edu/~kram/wp-content/uploads/2011/09/R-OpenSci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980" y="2240757"/>
            <a:ext cx="4500563" cy="126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3505200"/>
            <a:ext cx="3018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Transforming science through open data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28800" y="356421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cap="all" dirty="0">
                <a:solidFill>
                  <a:srgbClr val="263F8E"/>
                </a:solidFill>
                <a:latin typeface="Euphemia" panose="020B0503040102020104" pitchFamily="34" charset="0"/>
                <a:cs typeface="Times New Roman" panose="02020603050405020304" pitchFamily="18" charset="0"/>
              </a:rPr>
              <a:t>R </a:t>
            </a:r>
            <a:r>
              <a:rPr lang="en-US" sz="2700" cap="all" dirty="0">
                <a:solidFill>
                  <a:srgbClr val="263F8E"/>
                </a:solidFill>
                <a:latin typeface="Euphemia" panose="020B0503040102020104" pitchFamily="34" charset="0"/>
                <a:cs typeface="Times New Roman" panose="02020603050405020304" pitchFamily="18" charset="0"/>
              </a:rPr>
              <a:t>is a community</a:t>
            </a:r>
            <a:endParaRPr lang="en-US" sz="2700" i="1" cap="all" dirty="0">
              <a:solidFill>
                <a:srgbClr val="263F8E"/>
              </a:solidFill>
              <a:latin typeface="Euphemia" panose="020B05030401020201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755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4A2A-C55C-C247-88B0-06288B5D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F4121-61FD-744F-AF7E-B1B5651B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US" sz="5400" b="1" dirty="0"/>
              <a:t>Foundations of data analytics…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5400" b="1" dirty="0"/>
              <a:t>(in R!)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5400" b="1" dirty="0"/>
              <a:t>for evidence-based management and policy</a:t>
            </a:r>
          </a:p>
          <a:p>
            <a:pPr marL="1143000" indent="-1143000">
              <a:buFont typeface="+mj-lt"/>
              <a:buAutoNum type="arabicPeriod"/>
            </a:pPr>
            <a:endParaRPr lang="en-US" sz="5400" b="1" dirty="0"/>
          </a:p>
          <a:p>
            <a:pPr marL="1143000" indent="-1143000">
              <a:buFont typeface="+mj-lt"/>
              <a:buAutoNum type="arabicPeriod"/>
            </a:pP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516739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neyb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1" y="1143000"/>
            <a:ext cx="4189413" cy="31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 cap="all" baseline="0">
                <a:solidFill>
                  <a:srgbClr val="FF6D16"/>
                </a:solidFill>
                <a:latin typeface="Euphemia" panose="020B0503040102020104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Can government play </a:t>
            </a:r>
            <a:r>
              <a:rPr lang="en-US" dirty="0" err="1">
                <a:solidFill>
                  <a:schemeClr val="tx2"/>
                </a:solidFill>
              </a:rPr>
              <a:t>moneyball</a:t>
            </a:r>
            <a:r>
              <a:rPr lang="en-US" dirty="0">
                <a:solidFill>
                  <a:schemeClr val="tx2"/>
                </a:solidFill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8938C-3571-F44A-B453-899CB615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455018"/>
            <a:ext cx="18034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2354AB-C0F8-CF44-9108-D71C5828E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4459457"/>
            <a:ext cx="3124200" cy="226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672CA8-1612-8741-A303-F5F7B600D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4477952"/>
            <a:ext cx="1600424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12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907B80-9FB1-7C4D-B675-FE11D7F9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49831"/>
            <a:ext cx="9144000" cy="515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1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668CC-6556-1B49-A8F8-82BA5ADE8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What’s Changed with big data?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	Organizations have always used data, but 	the difference now is the (1) volume, (2) 	velocity, and (3) variety of data.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109527-623C-9E4C-9A43-FA47A1829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19668-984E-9C4D-9977-B6939EE9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0"/>
            <a:ext cx="7819292" cy="217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16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EF3F4-158B-BE4F-86BF-9058401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E17B6-0143-1640-9083-D296D41AE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Overview of the Course</a:t>
            </a:r>
          </a:p>
        </p:txBody>
      </p:sp>
    </p:spTree>
    <p:extLst>
      <p:ext uri="{BB962C8B-B14F-4D97-AF65-F5344CB8AC3E}">
        <p14:creationId xmlns:p14="http://schemas.microsoft.com/office/powerpoint/2010/main" val="2562779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8517" y="1417639"/>
            <a:ext cx="8229600" cy="48005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Three big goals: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222222"/>
                </a:solidFill>
              </a:rPr>
              <a:t>Understand the basics of the R language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222222"/>
                </a:solidFill>
              </a:rPr>
              <a:t>Be able to produce quality visualizations through a dashboard to ease decision making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222222"/>
                </a:solidFill>
              </a:rPr>
              <a:t>Understand how to use data to improve performance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How much can I learn in a semester?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0559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-scie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28801"/>
            <a:ext cx="7848600" cy="308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 cap="all" baseline="0">
                <a:solidFill>
                  <a:srgbClr val="FF6D16"/>
                </a:solidFill>
                <a:latin typeface="Euphemia" panose="020B0503040102020104" pitchFamily="34" charset="0"/>
                <a:ea typeface="+mj-ea"/>
                <a:cs typeface="Times New Roman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tx2"/>
                </a:solidFill>
              </a:rPr>
              <a:t>Data science modeling</a:t>
            </a:r>
          </a:p>
        </p:txBody>
      </p:sp>
    </p:spTree>
    <p:extLst>
      <p:ext uri="{BB962C8B-B14F-4D97-AF65-F5344CB8AC3E}">
        <p14:creationId xmlns:p14="http://schemas.microsoft.com/office/powerpoint/2010/main" val="2660227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6905" y="403762"/>
            <a:ext cx="99633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Statistics is the art of applying complex models to simple (flat) datasets.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science is the art of applying simple models to complex datasets. </a:t>
            </a:r>
          </a:p>
        </p:txBody>
      </p:sp>
      <p:pic>
        <p:nvPicPr>
          <p:cNvPr id="1026" name="Picture 2" descr="Image result for wrang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657601"/>
            <a:ext cx="2895600" cy="192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24600" y="4617721"/>
            <a:ext cx="2895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“Data Wrangling”</a:t>
            </a:r>
          </a:p>
        </p:txBody>
      </p:sp>
    </p:spTree>
    <p:extLst>
      <p:ext uri="{BB962C8B-B14F-4D97-AF65-F5344CB8AC3E}">
        <p14:creationId xmlns:p14="http://schemas.microsoft.com/office/powerpoint/2010/main" val="1743379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252EF2-44C6-CC43-9E78-2F1269AC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670" y="0"/>
            <a:ext cx="7566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20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A3CD1-5D23-5441-86B5-401AC396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47" y="309579"/>
            <a:ext cx="8573984" cy="609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07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EA5B17-8331-476D-9A3A-E14192B7B9DB}"/>
              </a:ext>
            </a:extLst>
          </p:cNvPr>
          <p:cNvSpPr txBox="1"/>
          <p:nvPr/>
        </p:nvSpPr>
        <p:spPr>
          <a:xfrm>
            <a:off x="455163" y="234461"/>
            <a:ext cx="1187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200,000 Open Government Datasets 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B54FF0-6DEE-7E4E-B293-C4BCE7546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57" y="1501316"/>
            <a:ext cx="6971326" cy="535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17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A2F1C488-AA0A-400A-972C-C4BCC6DC8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1" r="7144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AC9321-9145-4104-9ABD-B7E0F30F7641}"/>
              </a:ext>
            </a:extLst>
          </p:cNvPr>
          <p:cNvSpPr txBox="1"/>
          <p:nvPr/>
        </p:nvSpPr>
        <p:spPr>
          <a:xfrm>
            <a:off x="8326027" y="6264031"/>
            <a:ext cx="323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$66,000 license per year!</a:t>
            </a:r>
          </a:p>
        </p:txBody>
      </p:sp>
    </p:spTree>
    <p:extLst>
      <p:ext uri="{BB962C8B-B14F-4D97-AF65-F5344CB8AC3E}">
        <p14:creationId xmlns:p14="http://schemas.microsoft.com/office/powerpoint/2010/main" val="1794029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9408" y="1611914"/>
            <a:ext cx="8621486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7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( "leaflet" )</a:t>
            </a:r>
          </a:p>
          <a:p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library( leaflet )</a:t>
            </a:r>
          </a:p>
          <a:p>
            <a:endParaRPr lang="en-US" sz="7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### LOAD DATA ###</a:t>
            </a:r>
          </a:p>
          <a:p>
            <a:endParaRPr lang="en-US" sz="7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code.violations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 &lt;- read.csv("https://raw.githubusercontent.com/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subartle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orangespot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/master/data/code%20violations.csv")</a:t>
            </a:r>
          </a:p>
          <a:p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lat.lon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code.violations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[ c("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") ]</a:t>
            </a:r>
          </a:p>
          <a:p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lat.lon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na.omit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lat.lon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endParaRPr lang="en-US" sz="7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### CREATE MAP ###</a:t>
            </a:r>
          </a:p>
          <a:p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syr.map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 &lt;- leaflet(data=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lat.lon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 ) %&gt;% </a:t>
            </a:r>
          </a:p>
          <a:p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addProviderTiles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CartoDB.Positron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tileOptions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minZoom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=10, 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maxZoom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=17))  %&gt;%</a:t>
            </a:r>
          </a:p>
          <a:p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setView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lng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=-76.13, 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=43.03, zoom=13) %&gt;%</a:t>
            </a:r>
          </a:p>
          <a:p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setMaxBounds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(lng1=-75, lat1=41, lng2=-77,  lat2=45)</a:t>
            </a:r>
          </a:p>
          <a:p>
            <a:endParaRPr lang="en-US" sz="7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syr.map</a:t>
            </a:r>
            <a:endParaRPr lang="en-US" sz="7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### COLOR CODE BED BUGS  ###</a:t>
            </a:r>
          </a:p>
          <a:p>
            <a:endParaRPr lang="en-US" sz="7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col.vec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code.violations$Complaint.Type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 == "Bed Bugs", "orange", NA )</a:t>
            </a:r>
          </a:p>
          <a:p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addCircles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syr.map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lng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lat.lon$lon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lat.lon$lat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, col=</a:t>
            </a:r>
            <a:r>
              <a:rPr lang="en-US" sz="7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col.vec</a:t>
            </a:r>
            <a:r>
              <a:rPr lang="en-US" sz="75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pic>
        <p:nvPicPr>
          <p:cNvPr id="1026" name="Picture 2" descr="Leafl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568" y="1242058"/>
            <a:ext cx="3480652" cy="92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89265" y="5132941"/>
            <a:ext cx="5836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(you can build a similar platform with 12 lines of code)</a:t>
            </a:r>
          </a:p>
        </p:txBody>
      </p:sp>
    </p:spTree>
    <p:extLst>
      <p:ext uri="{BB962C8B-B14F-4D97-AF65-F5344CB8AC3E}">
        <p14:creationId xmlns:p14="http://schemas.microsoft.com/office/powerpoint/2010/main" val="1924169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612</Words>
  <Application>Microsoft Macintosh PowerPoint</Application>
  <PresentationFormat>Widescreen</PresentationFormat>
  <Paragraphs>102</Paragraphs>
  <Slides>28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Century Gothic</vt:lpstr>
      <vt:lpstr>Courier New</vt:lpstr>
      <vt:lpstr>Euphemia</vt:lpstr>
      <vt:lpstr>Times New Roman</vt:lpstr>
      <vt:lpstr>Office Theme</vt:lpstr>
      <vt:lpstr>PUBPOL 599: Data-Driven Management and Policy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the NYT Blog, chartsnthings</vt:lpstr>
      <vt:lpstr>PowerPoint Presentation</vt:lpstr>
      <vt:lpstr>PowerPoint Presentation</vt:lpstr>
      <vt:lpstr>PowerPoint Presentation</vt:lpstr>
      <vt:lpstr>dashboards</vt:lpstr>
      <vt:lpstr>PowerPoint Presentation</vt:lpstr>
      <vt:lpstr>PowerPoint Presentation</vt:lpstr>
      <vt:lpstr>PowerPoint Presentation</vt:lpstr>
      <vt:lpstr>Data science ecosystem</vt:lpstr>
      <vt:lpstr>Data science ecosystem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 Objectives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PUBPOL 599: Data-Driven Management and Policy </dc:title>
  <dc:creator>Eric van Holm</dc:creator>
  <cp:lastModifiedBy>Eric van Holm</cp:lastModifiedBy>
  <cp:revision>10</cp:revision>
  <dcterms:created xsi:type="dcterms:W3CDTF">2019-03-31T17:25:23Z</dcterms:created>
  <dcterms:modified xsi:type="dcterms:W3CDTF">2019-04-01T23:03:57Z</dcterms:modified>
</cp:coreProperties>
</file>